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5888" r:id="rId4"/>
    <p:sldId id="5889" r:id="rId5"/>
    <p:sldId id="298" r:id="rId6"/>
    <p:sldId id="5882" r:id="rId7"/>
    <p:sldId id="5881" r:id="rId8"/>
    <p:sldId id="5887" r:id="rId9"/>
    <p:sldId id="261" r:id="rId10"/>
    <p:sldId id="5883" r:id="rId11"/>
    <p:sldId id="297" r:id="rId12"/>
    <p:sldId id="271" r:id="rId13"/>
    <p:sldId id="275" r:id="rId14"/>
    <p:sldId id="280" r:id="rId15"/>
    <p:sldId id="276" r:id="rId16"/>
    <p:sldId id="281" r:id="rId17"/>
    <p:sldId id="277" r:id="rId18"/>
    <p:sldId id="278" r:id="rId19"/>
    <p:sldId id="282" r:id="rId20"/>
    <p:sldId id="284" r:id="rId21"/>
    <p:sldId id="5878" r:id="rId22"/>
    <p:sldId id="5874" r:id="rId23"/>
    <p:sldId id="5875" r:id="rId24"/>
    <p:sldId id="5876" r:id="rId25"/>
    <p:sldId id="5852" r:id="rId26"/>
    <p:sldId id="5873" r:id="rId27"/>
    <p:sldId id="5877" r:id="rId28"/>
    <p:sldId id="5886" r:id="rId29"/>
    <p:sldId id="5847" r:id="rId30"/>
    <p:sldId id="495" r:id="rId31"/>
  </p:sldIdLst>
  <p:sldSz cx="12192000" cy="6858000"/>
  <p:notesSz cx="7315200" cy="96012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07A64-35DE-41B4-B439-792EEB471A9C}" v="6" dt="2023-11-09T14:18:26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6415B-06D5-9AC4-259F-326474023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84B59-9C07-5958-0563-FB0D6F1D0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27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2FBDE-20B1-4147-8C10-83041178B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9EE79-52D2-5CB7-97FD-F3E093BE0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68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D3D543-99B9-D7D4-AC7E-412F65A52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3F81E-2113-1D12-E382-5C805DFB9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79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5182F-56A6-DDE1-DF55-5B9C89216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2825A-40CC-E1C9-2D4C-6CDA56AE9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87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9E6B-755B-737D-0CF3-0588403B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FCD36-DB92-6B43-ABA3-CB14DE60E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619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908AA-C922-BBA4-6AA2-F3FE0F434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9AF04-F3CC-CCFD-1B5E-5F3335512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5802C-4C7B-F0AB-8116-09495C6BE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629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C664-8F04-135B-A865-6D85CED2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6618C-6098-B29E-D740-A99D5B23E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695D2-78B7-433C-FA88-01EA06B5F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58147E-8450-5BA2-DAD5-CC7110729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0CDBDB-CB82-A38A-295A-AD35FCDD0C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56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A60D-2D2A-3551-0874-9C309CFA7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91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50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F50D3-94E9-10A6-1993-43BA104D3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BC8CE-D3FD-B4D9-5078-5C3FB6848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CC476-36AF-CA62-DFF6-06A9EBDEE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1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6C86-3319-D375-20E7-9D18A705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C9A4D7-0BA1-5177-8A87-5BCEAA492D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4ED2F-AE2C-DCD9-0A16-9633C9128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31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8BD12-530B-A287-5225-88F6FD9D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4D5D3-AECB-073E-6AC5-692FF22CB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498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aaahq.org/SegmentLeader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aahq.org/portals/0/documents/publications/Quality_Assurance_Checklist.pdf" TargetMode="External"/><Relationship Id="rId2" Type="http://schemas.openxmlformats.org/officeDocument/2006/relationships/hyperlink" Target="https://aaahqbookstore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121EE-A562-43C9-B820-D290A57AA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0781"/>
            <a:ext cx="9144000" cy="1485900"/>
          </a:xfrm>
        </p:spPr>
        <p:txBody>
          <a:bodyPr>
            <a:normAutofit fontScale="90000"/>
          </a:bodyPr>
          <a:lstStyle/>
          <a:p>
            <a:r>
              <a:rPr lang="en-US" dirty="0"/>
              <a:t>Presidents Quarterly Roundtable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F646E-CE8B-4114-8CE6-054553DE1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78419"/>
            <a:ext cx="9144000" cy="2079381"/>
          </a:xfrm>
        </p:spPr>
        <p:txBody>
          <a:bodyPr/>
          <a:lstStyle/>
          <a:p>
            <a:endParaRPr lang="en-US" dirty="0"/>
          </a:p>
          <a:p>
            <a:r>
              <a:rPr lang="en-US" sz="3200" dirty="0"/>
              <a:t>November 9, 2023</a:t>
            </a:r>
          </a:p>
        </p:txBody>
      </p:sp>
    </p:spTree>
    <p:extLst>
      <p:ext uri="{BB962C8B-B14F-4D97-AF65-F5344CB8AC3E}">
        <p14:creationId xmlns:p14="http://schemas.microsoft.com/office/powerpoint/2010/main" val="2278465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445ABC-12A7-1792-2DF4-54E94D93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&amp; Council Updates (11/3-5/2023)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5E4F6-52B1-DAA6-0C7E-7A110E676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261"/>
            <a:ext cx="10515600" cy="4177436"/>
          </a:xfrm>
        </p:spPr>
        <p:txBody>
          <a:bodyPr/>
          <a:lstStyle/>
          <a:p>
            <a:r>
              <a:rPr lang="en-US" dirty="0"/>
              <a:t>AAA Building</a:t>
            </a:r>
          </a:p>
          <a:p>
            <a:endParaRPr lang="en-US" dirty="0"/>
          </a:p>
          <a:p>
            <a:r>
              <a:rPr lang="en-US" dirty="0"/>
              <a:t>Meetings Model Committee (Tim to discuss)</a:t>
            </a:r>
          </a:p>
          <a:p>
            <a:endParaRPr lang="en-US" dirty="0"/>
          </a:p>
          <a:p>
            <a:r>
              <a:rPr lang="en-US" dirty="0"/>
              <a:t>Council nominated ballot for Director Focusing on Segments</a:t>
            </a:r>
          </a:p>
          <a:p>
            <a:endParaRPr lang="en-US" dirty="0"/>
          </a:p>
          <a:p>
            <a:r>
              <a:rPr lang="en-US" dirty="0"/>
              <a:t>Regions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36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3E2FC-2CDD-7DF7-FDDB-1D20F1DB6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999"/>
            <a:ext cx="9144000" cy="38370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2023-2024 Section Advisory Committee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EBA07C-6F92-86D9-AF43-0E67741D872F}"/>
              </a:ext>
            </a:extLst>
          </p:cNvPr>
          <p:cNvGraphicFramePr>
            <a:graphicFrameLocks noGrp="1"/>
          </p:cNvGraphicFramePr>
          <p:nvPr/>
        </p:nvGraphicFramePr>
        <p:xfrm>
          <a:off x="1121790" y="582708"/>
          <a:ext cx="9564139" cy="515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89317">
                  <a:extLst>
                    <a:ext uri="{9D8B030D-6E8A-4147-A177-3AD203B41FA5}">
                      <a16:colId xmlns:a16="http://schemas.microsoft.com/office/drawing/2014/main" val="4248424875"/>
                    </a:ext>
                  </a:extLst>
                </a:gridCol>
                <a:gridCol w="1359787">
                  <a:extLst>
                    <a:ext uri="{9D8B030D-6E8A-4147-A177-3AD203B41FA5}">
                      <a16:colId xmlns:a16="http://schemas.microsoft.com/office/drawing/2014/main" val="3380262197"/>
                    </a:ext>
                  </a:extLst>
                </a:gridCol>
                <a:gridCol w="1515035">
                  <a:extLst>
                    <a:ext uri="{9D8B030D-6E8A-4147-A177-3AD203B41FA5}">
                      <a16:colId xmlns:a16="http://schemas.microsoft.com/office/drawing/2014/main" val="3882740188"/>
                    </a:ext>
                  </a:extLst>
                </a:gridCol>
              </a:tblGrid>
              <a:tr h="3677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Name / Affiliation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Term Length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Term Expires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747890"/>
                  </a:ext>
                </a:extLst>
              </a:tr>
              <a:tr h="3538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Chair, Diana Falsetta, University of Miami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08/2025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5040053"/>
                  </a:ext>
                </a:extLst>
              </a:tr>
              <a:tr h="3538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Deniz Appelbaum, Montclair State University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08/2025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8402404"/>
                  </a:ext>
                </a:extLst>
              </a:tr>
              <a:tr h="3538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Brian McAllister, University of Colorado-Colorado Springs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08/2025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657282"/>
                  </a:ext>
                </a:extLst>
              </a:tr>
              <a:tr h="3538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Kathy Rupar-Wang, Georgia Institute of Technology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08/2025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764702"/>
                  </a:ext>
                </a:extLst>
              </a:tr>
              <a:tr h="353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Ann Dzuranin, Northern Illinois University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08/2026</a:t>
                      </a: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754803"/>
                  </a:ext>
                </a:extLst>
              </a:tr>
              <a:tr h="3538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Stephannie Larocque, University of Notre Dame</a:t>
                      </a: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08/2026</a:t>
                      </a: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978786"/>
                  </a:ext>
                </a:extLst>
              </a:tr>
              <a:tr h="3538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Dick Riley, West Virginia University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08/2026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96133"/>
                  </a:ext>
                </a:extLst>
              </a:tr>
              <a:tr h="3538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Gia Chevis, Baylor University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08/2027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444468"/>
                  </a:ext>
                </a:extLst>
              </a:tr>
              <a:tr h="3538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Yvette Lazdowski, University of New Hampshire at Manchester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08/2027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724002"/>
                  </a:ext>
                </a:extLst>
              </a:tr>
              <a:tr h="3538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Scott Vandervelde, The University of North Carolina-Charlotte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08/2027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326278"/>
                  </a:ext>
                </a:extLst>
              </a:tr>
              <a:tr h="3538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Board of Directors Liaison, Mark Dawkins, University of North Florida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08/2024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578039"/>
                  </a:ext>
                </a:extLst>
              </a:tr>
              <a:tr h="5028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Liaison to AAA Council, Bambi Hora, University of Central Oklahoma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08/2026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25" marR="53025" marT="53025" marB="5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9247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389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9BE74F-D3EC-6DF1-56B6-4F1C66559F07}"/>
              </a:ext>
            </a:extLst>
          </p:cNvPr>
          <p:cNvSpPr txBox="1"/>
          <p:nvPr/>
        </p:nvSpPr>
        <p:spPr>
          <a:xfrm>
            <a:off x="1020147" y="1455577"/>
            <a:ext cx="101517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Meetings Model Committee Update</a:t>
            </a:r>
          </a:p>
          <a:p>
            <a:pPr algn="ctr"/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07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5107A-4EA3-B98E-9C26-AF9A1215B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Background on Original Meetings Model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A24E0-89AF-607A-748F-DE294F5E2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Formed in Feb. 2020</a:t>
            </a: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Charge:  Assist the Board of Directors in developing one or more meeting models that, when combined, maximize the value of meetings to our members while minimizing financial risk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592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70E35-9225-9CD4-A5BC-3F0DDA53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Meetings Model Committee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F364B-FD30-F691-DB3F-1E1CACCCE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4279"/>
            <a:ext cx="10515600" cy="443041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Formed in Fall 2021</a:t>
            </a:r>
          </a:p>
          <a:p>
            <a:endParaRPr lang="en-US" dirty="0"/>
          </a:p>
          <a:p>
            <a:r>
              <a:rPr lang="en-US" dirty="0"/>
              <a:t>Membership designed to represent the varied interests of the Segments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Current Membership</a:t>
            </a:r>
          </a:p>
          <a:p>
            <a:pPr marL="457200" lvl="2" indent="0">
              <a:buNone/>
            </a:pPr>
            <a:r>
              <a:rPr lang="en-US" sz="2400" dirty="0"/>
              <a:t>Veronica Paz (chair), Regions		Mary Ellen Carter, FARS</a:t>
            </a:r>
          </a:p>
          <a:p>
            <a:pPr marL="457200" lvl="2" indent="0">
              <a:buNone/>
            </a:pPr>
            <a:r>
              <a:rPr lang="en-US" sz="2400" dirty="0"/>
              <a:t>Stephani Mason, Diversity		Cathy Scott, TLC</a:t>
            </a:r>
          </a:p>
          <a:p>
            <a:pPr marL="457200" lvl="2" indent="0">
              <a:buNone/>
            </a:pPr>
            <a:r>
              <a:rPr lang="en-US" sz="2400" dirty="0"/>
              <a:t>Scott Bronson, Auditing		Sean </a:t>
            </a:r>
            <a:r>
              <a:rPr lang="en-US" sz="2400" dirty="0" err="1"/>
              <a:t>Hillison</a:t>
            </a:r>
            <a:r>
              <a:rPr lang="en-US" sz="2400" dirty="0"/>
              <a:t>, ABO</a:t>
            </a:r>
          </a:p>
          <a:p>
            <a:pPr marL="457200" lvl="2" indent="0">
              <a:buNone/>
            </a:pPr>
            <a:r>
              <a:rPr lang="en-US" sz="2400" dirty="0"/>
              <a:t>Mina </a:t>
            </a:r>
            <a:r>
              <a:rPr lang="en-US" sz="2400" dirty="0" err="1"/>
              <a:t>Pizzini</a:t>
            </a:r>
            <a:r>
              <a:rPr lang="en-US" sz="2400" dirty="0"/>
              <a:t>, MAS			Lynn Jones, ATA</a:t>
            </a:r>
          </a:p>
          <a:p>
            <a:pPr marL="457200" lvl="2" indent="0">
              <a:buNone/>
            </a:pPr>
            <a:r>
              <a:rPr lang="en-US" sz="2400" dirty="0"/>
              <a:t>Alyssa Ong, Forensic</a:t>
            </a:r>
          </a:p>
          <a:p>
            <a:pPr marL="457200" lvl="2" indent="0">
              <a:buNone/>
            </a:pPr>
            <a:endParaRPr lang="en-US" sz="2400" dirty="0"/>
          </a:p>
          <a:p>
            <a:pPr marL="457200" lvl="2" indent="0">
              <a:buNone/>
            </a:pPr>
            <a:r>
              <a:rPr lang="en-US" sz="2400" dirty="0"/>
              <a:t>Yvonne Hinson, AAA CEO</a:t>
            </a:r>
          </a:p>
          <a:p>
            <a:pPr marL="457200" lvl="2" indent="0">
              <a:buNone/>
            </a:pPr>
            <a:r>
              <a:rPr lang="en-US" sz="2400" dirty="0"/>
              <a:t>Erlinda Jones, (ex officio), Senior Director, Meetings and Programs</a:t>
            </a:r>
          </a:p>
          <a:p>
            <a:pPr marL="457200" lvl="2" indent="0">
              <a:buNone/>
            </a:pPr>
            <a:r>
              <a:rPr lang="en-US" sz="2400" dirty="0"/>
              <a:t>Tim Rupert, (Board of Directors Liaison), Northeastern University   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45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69AB8-9A36-631B-640B-91EC2E71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of the Meetings Model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11AB1-A7A0-B3BB-99DF-E2EE56F83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  Significant indirect costs that are not currently being allocated</a:t>
            </a:r>
          </a:p>
          <a:p>
            <a:r>
              <a:rPr lang="en-US" dirty="0"/>
              <a:t>Estimated scope of costs for sections: $823,000 FY 2023</a:t>
            </a:r>
          </a:p>
          <a:p>
            <a:r>
              <a:rPr lang="en-US" dirty="0"/>
              <a:t>Currently, these costs are being covered by the general fund, </a:t>
            </a:r>
            <a:br>
              <a:rPr lang="en-US" dirty="0"/>
            </a:br>
            <a:r>
              <a:rPr lang="en-US" dirty="0"/>
              <a:t>meaning primarily membership dues and other funding sources (aggregator contract funding).  </a:t>
            </a:r>
          </a:p>
          <a:p>
            <a:r>
              <a:rPr lang="en-US" dirty="0"/>
              <a:t>Charge:  Develop a model to allocate the costs among </a:t>
            </a:r>
            <a:br>
              <a:rPr lang="en-US" dirty="0"/>
            </a:br>
            <a:r>
              <a:rPr lang="en-US" dirty="0"/>
              <a:t>the section meetings so that the meetings are self-sustaining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923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344C1-69ED-477B-4342-344988790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the $823K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A4B50-7BE5-D05A-5CDD-D15F133E8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Part of the AAA Budget Process annually; approved by Board and part of audit process</a:t>
            </a:r>
          </a:p>
          <a:p>
            <a:endParaRPr lang="en-US" dirty="0"/>
          </a:p>
          <a:p>
            <a:r>
              <a:rPr lang="en-US" dirty="0"/>
              <a:t>What makes up this number?</a:t>
            </a:r>
          </a:p>
          <a:p>
            <a:pPr lvl="1"/>
            <a:r>
              <a:rPr lang="en-US" dirty="0"/>
              <a:t>Meetings, Membership, Finance, IT Staff salary, benefits, and retirement</a:t>
            </a:r>
          </a:p>
          <a:p>
            <a:pPr lvl="1"/>
            <a:r>
              <a:rPr lang="en-US" dirty="0"/>
              <a:t>Supplies</a:t>
            </a:r>
          </a:p>
          <a:p>
            <a:pPr lvl="1"/>
            <a:r>
              <a:rPr lang="en-US" dirty="0"/>
              <a:t>Registration System</a:t>
            </a:r>
          </a:p>
          <a:p>
            <a:pPr lvl="1"/>
            <a:r>
              <a:rPr lang="en-US" dirty="0"/>
              <a:t>Insurance</a:t>
            </a:r>
          </a:p>
          <a:p>
            <a:pPr lvl="1"/>
            <a:endParaRPr lang="en-US" dirty="0"/>
          </a:p>
          <a:p>
            <a:r>
              <a:rPr lang="en-US" dirty="0"/>
              <a:t>AAA staff working to increase efficiency and reduce the $823K amount</a:t>
            </a:r>
          </a:p>
        </p:txBody>
      </p:sp>
    </p:spTree>
    <p:extLst>
      <p:ext uri="{BB962C8B-B14F-4D97-AF65-F5344CB8AC3E}">
        <p14:creationId xmlns:p14="http://schemas.microsoft.com/office/powerpoint/2010/main" val="464194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9F73A-F609-9493-7384-5F94F958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Implementation: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E7102-E53B-C033-563F-AA0C16E59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Year’s Committee worked to develop several different possible models for initial feedback from AAA Council. Possible factors included number of days of meeting, attendees, number of sessions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Presented to Council in April 2023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Year’s Committee met to finalize our recommendation for the allocation model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955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51462-5E54-0150-C28C-BDADCCFA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Implementation: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CDFB6-4826-49EC-644D-3AB3CF4C4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2278"/>
            <a:ext cx="10515600" cy="3939071"/>
          </a:xfrm>
        </p:spPr>
        <p:txBody>
          <a:bodyPr>
            <a:normAutofit/>
          </a:bodyPr>
          <a:lstStyle/>
          <a:p>
            <a:pPr>
              <a:tabLst>
                <a:tab pos="3205163" algn="l"/>
                <a:tab pos="10058400" algn="r"/>
              </a:tabLst>
            </a:pPr>
            <a:r>
              <a:rPr lang="en-US" dirty="0"/>
              <a:t>Allocating costs over 17 meetings that are sponsored by the AAA sections</a:t>
            </a:r>
            <a:endParaRPr lang="en-US" b="1" dirty="0"/>
          </a:p>
          <a:p>
            <a:pPr>
              <a:tabLst>
                <a:tab pos="3205163" algn="l"/>
                <a:tab pos="10058400" algn="r"/>
              </a:tabLst>
            </a:pPr>
            <a:r>
              <a:rPr lang="en-US" dirty="0"/>
              <a:t>Considered four different models with different cost drivers</a:t>
            </a:r>
          </a:p>
          <a:p>
            <a:r>
              <a:rPr lang="en-US" dirty="0"/>
              <a:t>Ran outcome for each meeting and compared across models</a:t>
            </a:r>
          </a:p>
          <a:p>
            <a:r>
              <a:rPr lang="en-US" dirty="0"/>
              <a:t>Great deal of similarity in outcomes across models (R</a:t>
            </a:r>
            <a:r>
              <a:rPr lang="en-US" baseline="30000" dirty="0"/>
              <a:t>2</a:t>
            </a:r>
            <a:r>
              <a:rPr lang="en-US" dirty="0"/>
              <a:t> around 0.7)</a:t>
            </a:r>
          </a:p>
        </p:txBody>
      </p:sp>
    </p:spTree>
    <p:extLst>
      <p:ext uri="{BB962C8B-B14F-4D97-AF65-F5344CB8AC3E}">
        <p14:creationId xmlns:p14="http://schemas.microsoft.com/office/powerpoint/2010/main" val="3686963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51462-5E54-0150-C28C-BDADCCFA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Implementation: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CDFB6-4826-49EC-644D-3AB3CF4C4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2278"/>
            <a:ext cx="10515600" cy="3939071"/>
          </a:xfrm>
        </p:spPr>
        <p:txBody>
          <a:bodyPr>
            <a:normAutofit/>
          </a:bodyPr>
          <a:lstStyle/>
          <a:p>
            <a:pPr>
              <a:tabLst>
                <a:tab pos="3205163" algn="l"/>
                <a:tab pos="10058400" algn="r"/>
              </a:tabLst>
            </a:pPr>
            <a:r>
              <a:rPr lang="en-US" b="1" dirty="0"/>
              <a:t>Recommendation:</a:t>
            </a:r>
          </a:p>
          <a:p>
            <a:pPr lvl="1">
              <a:tabLst>
                <a:tab pos="3205163" algn="l"/>
                <a:tab pos="10058400" algn="r"/>
              </a:tabLst>
            </a:pPr>
            <a:r>
              <a:rPr lang="en-US" b="1" dirty="0"/>
              <a:t>Model based on Days + Attendees with a fixed amount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b="1" dirty="0"/>
              <a:t>Rationale:</a:t>
            </a:r>
            <a:r>
              <a:rPr lang="en-US" dirty="0"/>
              <a:t> Wanted to try to maintain simplicity but also recognize key differences in meeting structure.</a:t>
            </a:r>
          </a:p>
          <a:p>
            <a:r>
              <a:rPr lang="en-US" dirty="0"/>
              <a:t>Committee felt the two cost drivers (days and attendees) best  achieved that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15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2ABFD6-2554-4039-A658-9FC175B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9193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537AF-1E1B-4ACB-A477-5D2E77877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9935"/>
            <a:ext cx="10515600" cy="4917744"/>
          </a:xfrm>
        </p:spPr>
        <p:txBody>
          <a:bodyPr>
            <a:normAutofit lnSpcReduction="1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Membership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Board Ballot Timeline &amp; Nominees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Segment Leaders Orientation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Board /Council Update from November 3-5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New Advisory Committee</a:t>
            </a:r>
          </a:p>
          <a:p>
            <a:pPr marL="0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Meetings Model Committee Update</a:t>
            </a:r>
          </a:p>
          <a:p>
            <a:pPr marL="0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Meetings Updates</a:t>
            </a:r>
          </a:p>
          <a:p>
            <a:pPr marL="0">
              <a:spcBef>
                <a:spcPts val="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Center for Advancing Accounting Education Updates </a:t>
            </a:r>
          </a:p>
          <a:p>
            <a:pPr marL="0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IT/Marketing Update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Finance Updates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Publications Updates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Foundation Updates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Open Conversation/Questions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9262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DC722-264C-3884-6CC6-425C2368B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Implementation: 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B09C-3654-0797-6E64-3194A4639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Committee working on confirming the data and analysis</a:t>
            </a:r>
          </a:p>
          <a:p>
            <a:r>
              <a:rPr lang="en-US" dirty="0"/>
              <a:t>Will meet with representatives of sections to review model results for section meetings </a:t>
            </a:r>
          </a:p>
          <a:p>
            <a:endParaRPr lang="en-US" dirty="0"/>
          </a:p>
          <a:p>
            <a:r>
              <a:rPr lang="en-US" dirty="0"/>
              <a:t>Phased Implementation (4 years)</a:t>
            </a:r>
          </a:p>
          <a:p>
            <a:pPr lvl="1"/>
            <a:r>
              <a:rPr lang="en-US" dirty="0"/>
              <a:t>Current Year—0% application</a:t>
            </a:r>
          </a:p>
          <a:p>
            <a:pPr lvl="1"/>
            <a:r>
              <a:rPr lang="en-US" dirty="0"/>
              <a:t>Second year (next year)—33% application</a:t>
            </a:r>
          </a:p>
          <a:p>
            <a:pPr lvl="1"/>
            <a:r>
              <a:rPr lang="en-US" dirty="0"/>
              <a:t>Third year—67% application</a:t>
            </a:r>
          </a:p>
          <a:p>
            <a:pPr lvl="1"/>
            <a:r>
              <a:rPr lang="en-US" dirty="0"/>
              <a:t>Fourth year—100% application</a:t>
            </a:r>
          </a:p>
        </p:txBody>
      </p:sp>
    </p:spTree>
    <p:extLst>
      <p:ext uri="{BB962C8B-B14F-4D97-AF65-F5344CB8AC3E}">
        <p14:creationId xmlns:p14="http://schemas.microsoft.com/office/powerpoint/2010/main" val="2777135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9CE87-8171-F4E6-0DA2-014C9A47C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6FDED-B48C-36EB-5B05-A5E999C30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Annual Meeting 2024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Attendee Interactive Submission System</a:t>
            </a:r>
          </a:p>
          <a:p>
            <a:endParaRPr lang="en-US" dirty="0"/>
          </a:p>
          <a:p>
            <a:r>
              <a:rPr lang="en-US" dirty="0"/>
              <a:t>2023-2024 Meetings</a:t>
            </a:r>
          </a:p>
          <a:p>
            <a:endParaRPr lang="en-US" dirty="0"/>
          </a:p>
          <a:p>
            <a:r>
              <a:rPr lang="en-US" dirty="0"/>
              <a:t>LinkedIn </a:t>
            </a:r>
            <a:r>
              <a:rPr lang="en-US"/>
              <a:t>Section Meeting Marketing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53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2E30-5E88-837B-5C01-03235623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Inclusive Classroom Certificate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E9BCF-4F2F-4FE0-7A99-2FDEB9F21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525"/>
            <a:ext cx="10515600" cy="3939071"/>
          </a:xfrm>
        </p:spPr>
        <p:txBody>
          <a:bodyPr>
            <a:normAutofit fontScale="92500"/>
          </a:bodyPr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Eight Modules are Available on our new Learning Management System (LMS)</a:t>
            </a:r>
          </a:p>
          <a:p>
            <a:pPr lvl="1"/>
            <a:r>
              <a:rPr lang="en-US" sz="3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https://lms.aaahq.org/</a:t>
            </a:r>
          </a:p>
          <a:p>
            <a:pPr marL="0" indent="0">
              <a:buNone/>
            </a:pPr>
            <a:endParaRPr lang="en-US" sz="30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 Certificate will be offered when 10 modules are complete.</a:t>
            </a:r>
          </a:p>
          <a:p>
            <a:pPr marL="0" indent="0">
              <a:buNone/>
            </a:pPr>
            <a:endParaRPr lang="en-US" sz="30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 Certificate will be offered free to members and non-members.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062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2E30-5E88-837B-5C01-03235623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E9BCF-4F2F-4FE0-7A99-2FDEB9F21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525"/>
            <a:ext cx="10515600" cy="3939071"/>
          </a:xfrm>
        </p:spPr>
        <p:txBody>
          <a:bodyPr>
            <a:normAutofit/>
          </a:bodyPr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weARE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Webinars:  Scheduling in March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Pipeline Series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Results of the Future Accountant Stakeholder Symposium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Wednesday, 11/15, 2:00 pm – 3:30 pm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Technology Series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series on Python will be offered starting in January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33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2E30-5E88-837B-5C01-032356238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226"/>
            <a:ext cx="10515600" cy="1325563"/>
          </a:xfrm>
        </p:spPr>
        <p:txBody>
          <a:bodyPr/>
          <a:lstStyle/>
          <a:p>
            <a:r>
              <a:rPr lang="en-US" dirty="0"/>
              <a:t>Sustainability, ESG and Accounting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E9BCF-4F2F-4FE0-7A99-2FDEB9F21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525"/>
            <a:ext cx="10515600" cy="3939071"/>
          </a:xfrm>
        </p:spPr>
        <p:txBody>
          <a:bodyPr>
            <a:normAutofit/>
          </a:bodyPr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February 16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17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2024 in Washington, DC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Confirmed Speakers: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Rudi Bless, Chief Accounting Officer, Bank of America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Candace H. Duncan, Board Member, Discover Financial Services and Teleflex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Nigel J. James, Senior Associate Chief Accountant, U.S. Securities and </a:t>
            </a: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Exchange Commission</a:t>
            </a:r>
          </a:p>
          <a:p>
            <a:pPr lvl="1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Thomas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J. Kim, Partner, Gibson, Dunn &amp; Crutcher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Elizabeth Seeger, Board Member, ISSB</a:t>
            </a:r>
          </a:p>
        </p:txBody>
      </p:sp>
    </p:spTree>
    <p:extLst>
      <p:ext uri="{BB962C8B-B14F-4D97-AF65-F5344CB8AC3E}">
        <p14:creationId xmlns:p14="http://schemas.microsoft.com/office/powerpoint/2010/main" val="1795923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9CE87-8171-F4E6-0DA2-014C9A47C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Technology/Marketing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6FDED-B48C-36EB-5B05-A5E999C30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Marketing Update</a:t>
            </a:r>
          </a:p>
          <a:p>
            <a:pPr lvl="1"/>
            <a:r>
              <a:rPr lang="en-US" dirty="0" err="1"/>
              <a:t>Schifino</a:t>
            </a:r>
            <a:r>
              <a:rPr lang="en-US" dirty="0"/>
              <a:t>/Lee and Cactus Communications Marketing Firms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Section Membership Reporting (</a:t>
            </a:r>
            <a:r>
              <a:rPr lang="en-US" dirty="0" err="1"/>
              <a:t>PowerBI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Webmaster training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28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2E30-5E88-837B-5C01-03235623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E9BCF-4F2F-4FE0-7A99-2FDEB9F21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525"/>
            <a:ext cx="10515600" cy="3939071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Fiscal year end audit is complete and there were no findings or adjustments.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n-US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Quarter financials will be distributed within a week along with the new Treasurer’s Guidebook.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Please read the Treasurer’s Guidebook and watch the video. Instructions on how to review your financials and important updates are covered. Everything is located on the Segment Leaders webpage. </a:t>
            </a:r>
            <a:r>
              <a:rPr lang="en-US" sz="18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https://aaahq.org/SegmentLeaders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84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9C92-2270-E085-394E-DCE8B3734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22391-98B6-4201-7F5E-75171CA00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773"/>
            <a:ext cx="6025896" cy="45089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AAA Bookstore now available at </a:t>
            </a:r>
            <a:r>
              <a:rPr lang="en-US" dirty="0">
                <a:hlinkClick r:id="rId2"/>
              </a:rPr>
              <a:t>https://aaahqbookstore.org/</a:t>
            </a:r>
            <a:endParaRPr lang="en-US" dirty="0"/>
          </a:p>
          <a:p>
            <a:pPr lvl="1"/>
            <a:r>
              <a:rPr lang="en-US" dirty="0"/>
              <a:t>E-commerce shopping experience</a:t>
            </a:r>
          </a:p>
          <a:p>
            <a:pPr lvl="1"/>
            <a:r>
              <a:rPr lang="en-US" dirty="0"/>
              <a:t>Discount code still active! </a:t>
            </a:r>
            <a:r>
              <a:rPr lang="en-US" b="0" i="1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  <a:t>10% off entire purchase through </a:t>
            </a:r>
            <a:r>
              <a:rPr lang="en-US" b="1" i="1" dirty="0">
                <a:solidFill>
                  <a:srgbClr val="B8060B"/>
                </a:solidFill>
                <a:effectLst/>
                <a:latin typeface="Arial" panose="020B0604020202020204" pitchFamily="34" charset="0"/>
              </a:rPr>
              <a:t>November 15, 2023</a:t>
            </a:r>
            <a:r>
              <a:rPr lang="en-US" b="0" i="0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  <a:t>. Just use the </a:t>
            </a:r>
            <a:r>
              <a:rPr lang="en-US" b="1" i="0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  <a:t>coupon code AAA10</a:t>
            </a:r>
            <a:r>
              <a:rPr lang="en-US" b="0" i="0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  <a:t> at checkout.</a:t>
            </a:r>
          </a:p>
          <a:p>
            <a:r>
              <a:rPr lang="en-US" dirty="0">
                <a:solidFill>
                  <a:srgbClr val="403F42"/>
                </a:solidFill>
                <a:latin typeface="Arial" panose="020B0604020202020204" pitchFamily="34" charset="0"/>
              </a:rPr>
              <a:t>More improvements in peer review: aligning article types and submission items. </a:t>
            </a:r>
          </a:p>
          <a:p>
            <a:pPr lvl="1"/>
            <a:r>
              <a:rPr lang="en-US" dirty="0">
                <a:solidFill>
                  <a:srgbClr val="403F42"/>
                </a:solidFill>
                <a:latin typeface="Arial" panose="020B0604020202020204" pitchFamily="34" charset="0"/>
                <a:hlinkClick r:id="rId3"/>
              </a:rPr>
              <a:t>Quality Assurance Checklist </a:t>
            </a:r>
            <a:r>
              <a:rPr lang="en-US" dirty="0">
                <a:solidFill>
                  <a:srgbClr val="403F42"/>
                </a:solidFill>
                <a:latin typeface="Arial" panose="020B0604020202020204" pitchFamily="34" charset="0"/>
              </a:rPr>
              <a:t>2.0 coming soon.</a:t>
            </a:r>
          </a:p>
          <a:p>
            <a:r>
              <a:rPr lang="en-US" dirty="0">
                <a:solidFill>
                  <a:srgbClr val="403F42"/>
                </a:solidFill>
                <a:latin typeface="Arial" panose="020B0604020202020204" pitchFamily="34" charset="0"/>
              </a:rPr>
              <a:t>Forthcoming: Publications Ethics policies for the use of AI-generative tools.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A screenshot of a website&#10;&#10;Description automatically generated">
            <a:extLst>
              <a:ext uri="{FF2B5EF4-FFF2-40B4-BE49-F238E27FC236}">
                <a16:creationId xmlns:a16="http://schemas.microsoft.com/office/drawing/2014/main" id="{3AA80E19-CB3B-07D7-CB48-FDB99E242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32" y="1027906"/>
            <a:ext cx="5407125" cy="417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56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FA5B-C205-AA79-69B3-66EB4453E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 Update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DFDCB-4E69-377E-4437-83EE3F22C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Announced at 2023 AAA Annual Meeting</a:t>
            </a:r>
          </a:p>
          <a:p>
            <a:endParaRPr lang="en-US" sz="2000" dirty="0"/>
          </a:p>
          <a:p>
            <a:r>
              <a:rPr lang="en-US" sz="2000" dirty="0"/>
              <a:t>Mission:  To ensure a vibrant and thriving Accounting Profession</a:t>
            </a:r>
          </a:p>
          <a:p>
            <a:endParaRPr lang="en-US" sz="2000" dirty="0"/>
          </a:p>
          <a:p>
            <a:r>
              <a:rPr lang="en-US" sz="2000" dirty="0"/>
              <a:t>5 Pillars </a:t>
            </a:r>
          </a:p>
          <a:p>
            <a:endParaRPr lang="en-US" sz="2000" dirty="0"/>
          </a:p>
          <a:p>
            <a:r>
              <a:rPr lang="en-US" sz="2000" dirty="0"/>
              <a:t>Strategic Planning 11/6-11/7</a:t>
            </a:r>
          </a:p>
          <a:p>
            <a:endParaRPr lang="en-US" sz="2000" dirty="0"/>
          </a:p>
          <a:p>
            <a:r>
              <a:rPr lang="en-US" sz="2000" dirty="0"/>
              <a:t>Funding – Not cannibalizing AAA </a:t>
            </a:r>
            <a:r>
              <a:rPr lang="en-US" sz="2000"/>
              <a:t>or Section Funding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68CE4F-9E63-A0D0-5A4D-5C68F86B9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646" y="1512824"/>
            <a:ext cx="4128581" cy="123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6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121EE-A562-43C9-B820-D290A57AA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0781"/>
            <a:ext cx="9144000" cy="1485900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F646E-CE8B-4114-8CE6-054553DE1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78419"/>
            <a:ext cx="9144000" cy="20793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04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46AB-A622-43AB-A0C2-69B01A4D1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B5764F-F172-4732-B3E8-AB28185E9A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15993" y="1535040"/>
          <a:ext cx="8574599" cy="3787920"/>
        </p:xfrm>
        <a:graphic>
          <a:graphicData uri="http://schemas.openxmlformats.org/drawingml/2006/table">
            <a:tbl>
              <a:tblPr firstRow="1" firstCol="1" bandRow="1"/>
              <a:tblGrid>
                <a:gridCol w="2267635">
                  <a:extLst>
                    <a:ext uri="{9D8B030D-6E8A-4147-A177-3AD203B41FA5}">
                      <a16:colId xmlns:a16="http://schemas.microsoft.com/office/drawing/2014/main" val="2632790077"/>
                    </a:ext>
                  </a:extLst>
                </a:gridCol>
                <a:gridCol w="2541488">
                  <a:extLst>
                    <a:ext uri="{9D8B030D-6E8A-4147-A177-3AD203B41FA5}">
                      <a16:colId xmlns:a16="http://schemas.microsoft.com/office/drawing/2014/main" val="445212314"/>
                    </a:ext>
                  </a:extLst>
                </a:gridCol>
                <a:gridCol w="3765476">
                  <a:extLst>
                    <a:ext uri="{9D8B030D-6E8A-4147-A177-3AD203B41FA5}">
                      <a16:colId xmlns:a16="http://schemas.microsoft.com/office/drawing/2014/main" val="2116182936"/>
                    </a:ext>
                  </a:extLst>
                </a:gridCol>
              </a:tblGrid>
              <a:tr h="535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BILL PERIOD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Selected Date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Membership Counts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164697"/>
                  </a:ext>
                </a:extLst>
              </a:tr>
              <a:tr h="3495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2023/24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AS OF 11/8/2023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5535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653792"/>
                  </a:ext>
                </a:extLst>
              </a:tr>
              <a:tr h="3495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2022/23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AS OF 11/8/2022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5510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916550"/>
                  </a:ext>
                </a:extLst>
              </a:tr>
              <a:tr h="3495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2022/23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EOMY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6271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66385"/>
                  </a:ext>
                </a:extLst>
              </a:tr>
              <a:tr h="535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2021/22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EOMY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6601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989580"/>
                  </a:ext>
                </a:extLst>
              </a:tr>
              <a:tr h="535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2020/21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EOMY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6217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406515"/>
                  </a:ext>
                </a:extLst>
              </a:tr>
              <a:tr h="535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2019/20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EOMY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7154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33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518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4EDB71-8CAF-49C8-9A7B-9BA3BC5EC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28749"/>
            <a:ext cx="10515600" cy="30641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Yvonne.Hinson@AAAHQ.ORG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8B0F4D-2B01-4CA0-9737-6A5163C30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84363"/>
            <a:ext cx="10515600" cy="405287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322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46AB-A622-43AB-A0C2-69B01A4D1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Membership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B5764F-F172-4732-B3E8-AB28185E9A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15993" y="1535040"/>
          <a:ext cx="8574599" cy="3787920"/>
        </p:xfrm>
        <a:graphic>
          <a:graphicData uri="http://schemas.openxmlformats.org/drawingml/2006/table">
            <a:tbl>
              <a:tblPr firstRow="1" firstCol="1" bandRow="1"/>
              <a:tblGrid>
                <a:gridCol w="2267635">
                  <a:extLst>
                    <a:ext uri="{9D8B030D-6E8A-4147-A177-3AD203B41FA5}">
                      <a16:colId xmlns:a16="http://schemas.microsoft.com/office/drawing/2014/main" val="2632790077"/>
                    </a:ext>
                  </a:extLst>
                </a:gridCol>
                <a:gridCol w="2541488">
                  <a:extLst>
                    <a:ext uri="{9D8B030D-6E8A-4147-A177-3AD203B41FA5}">
                      <a16:colId xmlns:a16="http://schemas.microsoft.com/office/drawing/2014/main" val="445212314"/>
                    </a:ext>
                  </a:extLst>
                </a:gridCol>
                <a:gridCol w="3765476">
                  <a:extLst>
                    <a:ext uri="{9D8B030D-6E8A-4147-A177-3AD203B41FA5}">
                      <a16:colId xmlns:a16="http://schemas.microsoft.com/office/drawing/2014/main" val="2116182936"/>
                    </a:ext>
                  </a:extLst>
                </a:gridCol>
              </a:tblGrid>
              <a:tr h="535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BILL PERIOD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Selected Date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Membership Counts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164697"/>
                  </a:ext>
                </a:extLst>
              </a:tr>
              <a:tr h="3495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2023/24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AS OF 11/8/2023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7286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653792"/>
                  </a:ext>
                </a:extLst>
              </a:tr>
              <a:tr h="3495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2022/23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AS OF 11/8/2022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7548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916550"/>
                  </a:ext>
                </a:extLst>
              </a:tr>
              <a:tr h="3495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2022/23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EOMY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8249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66385"/>
                  </a:ext>
                </a:extLst>
              </a:tr>
              <a:tr h="535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2021/22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EOMY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8643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989580"/>
                  </a:ext>
                </a:extLst>
              </a:tr>
              <a:tr h="535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2020/21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EOMY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8255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406515"/>
                  </a:ext>
                </a:extLst>
              </a:tr>
              <a:tr h="535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2019/20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EOMY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9157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33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89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tyscape with a bridge over water&#10;&#10;Description automatically generated">
            <a:extLst>
              <a:ext uri="{FF2B5EF4-FFF2-40B4-BE49-F238E27FC236}">
                <a16:creationId xmlns:a16="http://schemas.microsoft.com/office/drawing/2014/main" id="{8C61F741-60ED-4B71-EC98-AC1D555D5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5" y="447189"/>
            <a:ext cx="3855022" cy="3855022"/>
          </a:xfrm>
          <a:prstGeom prst="rect">
            <a:avLst/>
          </a:prstGeom>
        </p:spPr>
      </p:pic>
      <p:pic>
        <p:nvPicPr>
          <p:cNvPr id="9" name="Picture 8" descr="A cityscape with lights and a bridge over water&#10;&#10;Description automatically generated">
            <a:extLst>
              <a:ext uri="{FF2B5EF4-FFF2-40B4-BE49-F238E27FC236}">
                <a16:creationId xmlns:a16="http://schemas.microsoft.com/office/drawing/2014/main" id="{11FAADBE-F146-1D67-1574-0CE00BEAA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53" y="1675025"/>
            <a:ext cx="3855022" cy="3855022"/>
          </a:xfrm>
          <a:prstGeom prst="rect">
            <a:avLst/>
          </a:prstGeom>
        </p:spPr>
      </p:pic>
      <p:pic>
        <p:nvPicPr>
          <p:cNvPr id="11" name="Picture 10" descr="A cityscape with lights and a bridge over water&#10;&#10;Description automatically generated">
            <a:extLst>
              <a:ext uri="{FF2B5EF4-FFF2-40B4-BE49-F238E27FC236}">
                <a16:creationId xmlns:a16="http://schemas.microsoft.com/office/drawing/2014/main" id="{4B09F0DD-04ED-B037-7B77-F542E9D8B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51" y="1921893"/>
            <a:ext cx="3855022" cy="3855022"/>
          </a:xfrm>
          <a:prstGeom prst="rect">
            <a:avLst/>
          </a:prstGeom>
        </p:spPr>
      </p:pic>
      <p:pic>
        <p:nvPicPr>
          <p:cNvPr id="13" name="Picture 12" descr="A cityscape with lights and a bridge over water&#10;&#10;Description automatically generated">
            <a:extLst>
              <a:ext uri="{FF2B5EF4-FFF2-40B4-BE49-F238E27FC236}">
                <a16:creationId xmlns:a16="http://schemas.microsoft.com/office/drawing/2014/main" id="{9048896F-567E-A99B-0DDC-A6654D412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00" y="540631"/>
            <a:ext cx="3855022" cy="38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11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E471E-38D1-753B-79E9-3920DFB1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532"/>
          </a:xfrm>
        </p:spPr>
        <p:txBody>
          <a:bodyPr/>
          <a:lstStyle/>
          <a:p>
            <a:r>
              <a:rPr lang="en-US" dirty="0"/>
              <a:t>2024 Board of Directors Election Timeline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E7C184-D216-29B9-9338-745EC9812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546"/>
            <a:ext cx="10515600" cy="4320907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cs typeface="Arial" panose="020B0604020202020204" pitchFamily="34" charset="0"/>
              </a:rPr>
              <a:t>Remaining Steps in the Election Cycle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800" dirty="0">
              <a:cs typeface="Arial" panose="020B060402020202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October 24 - AAA Nominations Committee met to choose the slate for the President-Elect and Vice President-Research &amp; Publications.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cs typeface="Arial" panose="020B060402020202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November 4 - Council Ballot Committee met to choose the slate for Director-Focusing on Segments.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Arial" panose="020B060402020202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Today, November 9 - The slate for the Board of Directors officers will be announced and posted online.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Arial" panose="020B060402020202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December - “Get to Know the 2024-2025 Candidates” information will be posted online, with notice included on the AAA Website and in mass-emails.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cs typeface="Arial" panose="020B060402020202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On or about January 17, 2024 - Ballot opens for online voting on our website with notice included on the AAA Website and in mass-emails. The ballot is open for at least 30 days.</a:t>
            </a:r>
            <a:endParaRPr lang="en-US" sz="2000" dirty="0"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61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E471E-38D1-753B-79E9-3920DFB1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Nominees for President-Elect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7BB63-7904-A6D5-B4CD-017D34DA9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544152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A0B79-0E86-C4CC-069F-99B96A83E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2500" y="1840035"/>
            <a:ext cx="5181600" cy="2529742"/>
          </a:xfrm>
        </p:spPr>
        <p:txBody>
          <a:bodyPr/>
          <a:lstStyle/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</p:txBody>
      </p:sp>
      <p:pic>
        <p:nvPicPr>
          <p:cNvPr id="6" name="Picture 5" descr="A person with short hair wearing a black and white jacket&#10;&#10;Description automatically generated">
            <a:extLst>
              <a:ext uri="{FF2B5EF4-FFF2-40B4-BE49-F238E27FC236}">
                <a16:creationId xmlns:a16="http://schemas.microsoft.com/office/drawing/2014/main" id="{14B10875-F806-BA6E-12F0-CD3AC0C7C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6692080" y="2046116"/>
            <a:ext cx="1696914" cy="2251674"/>
          </a:xfrm>
          <a:prstGeom prst="rect">
            <a:avLst/>
          </a:prstGeom>
        </p:spPr>
      </p:pic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6E63CDE9-87A6-3DB8-1048-3E9CC5F65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r="7580" b="8799"/>
          <a:stretch/>
        </p:blipFill>
        <p:spPr>
          <a:xfrm>
            <a:off x="2820533" y="2046116"/>
            <a:ext cx="1723293" cy="2251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3E6D63-A94E-2775-D46F-3D965B9789FB}"/>
              </a:ext>
            </a:extLst>
          </p:cNvPr>
          <p:cNvSpPr txBox="1"/>
          <p:nvPr/>
        </p:nvSpPr>
        <p:spPr>
          <a:xfrm>
            <a:off x="5663379" y="4527915"/>
            <a:ext cx="3754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>
              <a:buNone/>
            </a:pPr>
            <a:r>
              <a:rPr lang="en-US" sz="2400" dirty="0"/>
              <a:t>Anne M. Farrell</a:t>
            </a:r>
          </a:p>
          <a:p>
            <a:pPr marL="457200" lvl="1" indent="0" algn="ctr">
              <a:buNone/>
            </a:pPr>
            <a:r>
              <a:rPr lang="en-US" sz="2400" dirty="0"/>
              <a:t>University of Miami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E9F0D-C213-40E6-02C3-8DB5D38B60B4}"/>
              </a:ext>
            </a:extLst>
          </p:cNvPr>
          <p:cNvSpPr txBox="1"/>
          <p:nvPr/>
        </p:nvSpPr>
        <p:spPr>
          <a:xfrm>
            <a:off x="1308255" y="4527915"/>
            <a:ext cx="4747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>
              <a:buNone/>
            </a:pPr>
            <a:r>
              <a:rPr lang="en-US" dirty="0"/>
              <a:t> </a:t>
            </a:r>
            <a:r>
              <a:rPr lang="en-US" sz="2400" dirty="0"/>
              <a:t>Mark S. Beasley</a:t>
            </a:r>
          </a:p>
          <a:p>
            <a:pPr marL="457200" lvl="1" indent="0" algn="ctr">
              <a:buNone/>
            </a:pPr>
            <a:r>
              <a:rPr lang="en-US" sz="2400" dirty="0"/>
              <a:t>North Carolina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771163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E471E-38D1-753B-79E9-3920DFB1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Nominees for Vice-President Research &amp;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7BB63-7904-A6D5-B4CD-017D34DA9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429852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r">
              <a:buNone/>
            </a:pPr>
            <a:endParaRPr lang="en-US" dirty="0"/>
          </a:p>
          <a:p>
            <a:pPr marL="457200" lvl="1" indent="0" algn="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A0B79-0E86-C4CC-069F-99B96A83E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588113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2400" dirty="0"/>
          </a:p>
          <a:p>
            <a:pPr marL="457200" lvl="1" indent="0" algn="ctr">
              <a:buNone/>
            </a:pPr>
            <a:endParaRPr lang="en-US" dirty="0"/>
          </a:p>
        </p:txBody>
      </p:sp>
      <p:pic>
        <p:nvPicPr>
          <p:cNvPr id="6" name="Picture 5" descr="A person in a grey suit&#10;&#10;Description automatically generated">
            <a:extLst>
              <a:ext uri="{FF2B5EF4-FFF2-40B4-BE49-F238E27FC236}">
                <a16:creationId xmlns:a16="http://schemas.microsoft.com/office/drawing/2014/main" id="{5E49AC66-EB4C-4BAE-506B-7C2402986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8334" r="15398" b="14457"/>
          <a:stretch/>
        </p:blipFill>
        <p:spPr>
          <a:xfrm>
            <a:off x="6600089" y="2015644"/>
            <a:ext cx="1749670" cy="2286000"/>
          </a:xfrm>
          <a:prstGeom prst="rect">
            <a:avLst/>
          </a:prstGeom>
        </p:spPr>
      </p:pic>
      <p:pic>
        <p:nvPicPr>
          <p:cNvPr id="8" name="Picture 7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A345EA8D-0411-F873-52E4-3020860AB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6111"/>
          <a:stretch/>
        </p:blipFill>
        <p:spPr>
          <a:xfrm>
            <a:off x="2883297" y="2015644"/>
            <a:ext cx="1749671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0E147-A712-10A5-6F37-AF13116A6233}"/>
              </a:ext>
            </a:extLst>
          </p:cNvPr>
          <p:cNvSpPr txBox="1"/>
          <p:nvPr/>
        </p:nvSpPr>
        <p:spPr>
          <a:xfrm>
            <a:off x="5262193" y="4491663"/>
            <a:ext cx="44254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>
              <a:buNone/>
            </a:pPr>
            <a:r>
              <a:rPr lang="en-US" sz="2400" dirty="0"/>
              <a:t>Jacqueline S. Hammersley</a:t>
            </a:r>
          </a:p>
          <a:p>
            <a:pPr marL="457200" lvl="1" indent="0" algn="ctr">
              <a:buNone/>
            </a:pPr>
            <a:r>
              <a:rPr lang="en-US" sz="2400" dirty="0"/>
              <a:t>The University of Georgia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FC77A-F675-27CE-D4AE-D75BDBBD53E8}"/>
              </a:ext>
            </a:extLst>
          </p:cNvPr>
          <p:cNvSpPr txBox="1"/>
          <p:nvPr/>
        </p:nvSpPr>
        <p:spPr>
          <a:xfrm>
            <a:off x="911621" y="4514505"/>
            <a:ext cx="5693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Christopher P. Agoglia</a:t>
            </a:r>
          </a:p>
          <a:p>
            <a:pPr marL="0" indent="0" algn="ctr">
              <a:buNone/>
            </a:pPr>
            <a:r>
              <a:rPr lang="en-US" sz="2400" dirty="0"/>
              <a:t>University of Massachusetts</a:t>
            </a:r>
          </a:p>
          <a:p>
            <a:pPr marL="0" indent="0" algn="ctr">
              <a:buNone/>
            </a:pPr>
            <a:r>
              <a:rPr lang="en-US" sz="2400" dirty="0"/>
              <a:t>Amherst</a:t>
            </a:r>
          </a:p>
        </p:txBody>
      </p:sp>
    </p:spTree>
    <p:extLst>
      <p:ext uri="{BB962C8B-B14F-4D97-AF65-F5344CB8AC3E}">
        <p14:creationId xmlns:p14="http://schemas.microsoft.com/office/powerpoint/2010/main" val="2488076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E471E-38D1-753B-79E9-3920DFB1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Nominees for Director-Focusing on Segments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7BB63-7904-A6D5-B4CD-017D34DA9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2535360"/>
          </a:xfrm>
        </p:spPr>
        <p:txBody>
          <a:bodyPr/>
          <a:lstStyle/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A0B79-0E86-C4CC-069F-99B96A83E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68316"/>
            <a:ext cx="5181600" cy="2892670"/>
          </a:xfrm>
        </p:spPr>
        <p:txBody>
          <a:bodyPr/>
          <a:lstStyle/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</p:txBody>
      </p:sp>
      <p:pic>
        <p:nvPicPr>
          <p:cNvPr id="6" name="Picture 5" descr="A person in a suit smiling&#10;&#10;Description automatically generated">
            <a:extLst>
              <a:ext uri="{FF2B5EF4-FFF2-40B4-BE49-F238E27FC236}">
                <a16:creationId xmlns:a16="http://schemas.microsoft.com/office/drawing/2014/main" id="{DD88C49C-6772-63AD-4B3D-8007FFEEF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" t="12431" r="3646"/>
          <a:stretch/>
        </p:blipFill>
        <p:spPr>
          <a:xfrm>
            <a:off x="6840416" y="2074986"/>
            <a:ext cx="1714500" cy="2286000"/>
          </a:xfrm>
          <a:prstGeom prst="rect">
            <a:avLst/>
          </a:prstGeom>
        </p:spPr>
      </p:pic>
      <p:pic>
        <p:nvPicPr>
          <p:cNvPr id="8" name="Picture 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E9B614A-93CC-D1B0-6DB2-A63F67A126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4696" b="3846"/>
          <a:stretch/>
        </p:blipFill>
        <p:spPr>
          <a:xfrm>
            <a:off x="3077308" y="2074986"/>
            <a:ext cx="1740878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42BD0D-BD0D-AA20-475E-2E83375E1ED6}"/>
              </a:ext>
            </a:extLst>
          </p:cNvPr>
          <p:cNvSpPr txBox="1"/>
          <p:nvPr/>
        </p:nvSpPr>
        <p:spPr>
          <a:xfrm>
            <a:off x="1323242" y="4495924"/>
            <a:ext cx="4703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>
              <a:buNone/>
            </a:pPr>
            <a:r>
              <a:rPr lang="en-US" sz="2400" dirty="0"/>
              <a:t>Jennifer Reynolds-Moehrle</a:t>
            </a:r>
          </a:p>
          <a:p>
            <a:pPr marL="457200" lvl="1" indent="0" algn="ctr">
              <a:buNone/>
            </a:pPr>
            <a:r>
              <a:rPr lang="en-US" sz="2400" dirty="0"/>
              <a:t>University of Missouri-St Louis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795603-3415-BBB9-7820-5DD6DD81E134}"/>
              </a:ext>
            </a:extLst>
          </p:cNvPr>
          <p:cNvSpPr txBox="1"/>
          <p:nvPr/>
        </p:nvSpPr>
        <p:spPr>
          <a:xfrm>
            <a:off x="5112727" y="4495924"/>
            <a:ext cx="4835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>
              <a:buNone/>
            </a:pPr>
            <a:r>
              <a:rPr lang="en-US" sz="2400" dirty="0"/>
              <a:t>Jay C. Thibodeau</a:t>
            </a:r>
          </a:p>
          <a:p>
            <a:pPr marL="457200" lvl="1" indent="0" algn="ctr">
              <a:buNone/>
            </a:pPr>
            <a:r>
              <a:rPr lang="en-US" sz="2400" dirty="0"/>
              <a:t>Bentley University</a:t>
            </a:r>
          </a:p>
        </p:txBody>
      </p:sp>
    </p:spTree>
    <p:extLst>
      <p:ext uri="{BB962C8B-B14F-4D97-AF65-F5344CB8AC3E}">
        <p14:creationId xmlns:p14="http://schemas.microsoft.com/office/powerpoint/2010/main" val="1532283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</TotalTime>
  <Words>1333</Words>
  <Application>Microsoft Office PowerPoint</Application>
  <PresentationFormat>Widescreen</PresentationFormat>
  <Paragraphs>297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Verdana</vt:lpstr>
      <vt:lpstr>Calibri</vt:lpstr>
      <vt:lpstr>Arial</vt:lpstr>
      <vt:lpstr>Calibri Light</vt:lpstr>
      <vt:lpstr>Symbol</vt:lpstr>
      <vt:lpstr>Office Theme</vt:lpstr>
      <vt:lpstr>Presidents Quarterly Roundtable</vt:lpstr>
      <vt:lpstr>Agenda</vt:lpstr>
      <vt:lpstr>Membership</vt:lpstr>
      <vt:lpstr>Section Membership</vt:lpstr>
      <vt:lpstr>PowerPoint Presentation</vt:lpstr>
      <vt:lpstr>2024 Board of Directors Election Timeline</vt:lpstr>
      <vt:lpstr>Nominees for President-Elect</vt:lpstr>
      <vt:lpstr>Nominees for Vice-President Research &amp; Publications</vt:lpstr>
      <vt:lpstr>Nominees for Director-Focusing on Segments</vt:lpstr>
      <vt:lpstr>Board &amp; Council Updates (11/3-5/2023)</vt:lpstr>
      <vt:lpstr>2023-2024 Section Advisory Committee</vt:lpstr>
      <vt:lpstr>PowerPoint Presentation</vt:lpstr>
      <vt:lpstr>Background on Original Meetings Model Task Force</vt:lpstr>
      <vt:lpstr>Meetings Model Committee </vt:lpstr>
      <vt:lpstr>Work of the Meetings Model Committee</vt:lpstr>
      <vt:lpstr>More about the $823K</vt:lpstr>
      <vt:lpstr>Implementation: Models</vt:lpstr>
      <vt:lpstr>Implementation: Models</vt:lpstr>
      <vt:lpstr>Implementation: Models</vt:lpstr>
      <vt:lpstr>Implementation:  Next Steps</vt:lpstr>
      <vt:lpstr>Meetings Update</vt:lpstr>
      <vt:lpstr>The Inclusive Classroom Certificate</vt:lpstr>
      <vt:lpstr>Webinar Series</vt:lpstr>
      <vt:lpstr>Sustainability, ESG and Accounting Conference</vt:lpstr>
      <vt:lpstr>Information Technology/Marketing Update</vt:lpstr>
      <vt:lpstr>Finance Update</vt:lpstr>
      <vt:lpstr>Publications Update</vt:lpstr>
      <vt:lpstr>Foundation Update </vt:lpstr>
      <vt:lpstr>Questions?</vt:lpstr>
      <vt:lpstr>Thank you!   Yvonne.Hinson@AAAHQ.ORG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AAA Theme</dc:title>
  <dc:creator>Mark VanZorn</dc:creator>
  <cp:lastModifiedBy>Shauna Blackburn</cp:lastModifiedBy>
  <cp:revision>13</cp:revision>
  <cp:lastPrinted>2023-11-08T16:10:28Z</cp:lastPrinted>
  <dcterms:created xsi:type="dcterms:W3CDTF">2023-06-27T14:42:45Z</dcterms:created>
  <dcterms:modified xsi:type="dcterms:W3CDTF">2023-11-09T18:54:41Z</dcterms:modified>
</cp:coreProperties>
</file>